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ooper Hewitt Bold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ooper Hewitt" charset="1" panose="00000000000000000000"/>
      <p:regular r:id="rId29"/>
    </p:embeddedFont>
    <p:embeddedFont>
      <p:font typeface="Consolas Bold" charset="1" panose="020B0709020204030204"/>
      <p:regular r:id="rId30"/>
    </p:embeddedFont>
    <p:embeddedFont>
      <p:font typeface="Cooper Hewitt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Relationship Id="rId5" Target="../media/image3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https://www.linkedin.com/in/bojanmircheski/" TargetMode="External" Type="http://schemas.openxmlformats.org/officeDocument/2006/relationships/hyperlink"/><Relationship Id="rId15" Target="https://www.linkedin.com/in/tristan-mertins/" TargetMode="External" Type="http://schemas.openxmlformats.org/officeDocument/2006/relationships/hyperlink"/><Relationship Id="rId16" Target="https://www.linkedin.com/in/hashim-khan-36b97818/" TargetMode="External" Type="http://schemas.openxmlformats.org/officeDocument/2006/relationships/hyperlink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3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5.png" Type="http://schemas.openxmlformats.org/officeDocument/2006/relationships/image"/><Relationship Id="rId6" Target="../media/image46.jpe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12205">
            <a:off x="10292652" y="2154147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2"/>
                </a:lnTo>
                <a:lnTo>
                  <a:pt x="0" y="58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0"/>
            <a:ext cx="5848350" cy="10287000"/>
            <a:chOff x="0" y="0"/>
            <a:chExt cx="1978331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8331" cy="3479800"/>
            </a:xfrm>
            <a:custGeom>
              <a:avLst/>
              <a:gdLst/>
              <a:ahLst/>
              <a:cxnLst/>
              <a:rect r="r" b="b" t="t" l="l"/>
              <a:pathLst>
                <a:path h="3479800" w="1978331">
                  <a:moveTo>
                    <a:pt x="0" y="0"/>
                  </a:moveTo>
                  <a:lnTo>
                    <a:pt x="1978331" y="0"/>
                  </a:lnTo>
                  <a:lnTo>
                    <a:pt x="197833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070231" y="0"/>
            <a:ext cx="5217769" cy="1028700"/>
            <a:chOff x="0" y="0"/>
            <a:chExt cx="1765023" cy="347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5023" cy="347980"/>
            </a:xfrm>
            <a:custGeom>
              <a:avLst/>
              <a:gdLst/>
              <a:ahLst/>
              <a:cxnLst/>
              <a:rect r="r" b="b" t="t" l="l"/>
              <a:pathLst>
                <a:path h="347980" w="1765023">
                  <a:moveTo>
                    <a:pt x="0" y="0"/>
                  </a:moveTo>
                  <a:lnTo>
                    <a:pt x="1765023" y="0"/>
                  </a:lnTo>
                  <a:lnTo>
                    <a:pt x="1765023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31592" y="9258300"/>
            <a:ext cx="5217769" cy="1028700"/>
            <a:chOff x="0" y="0"/>
            <a:chExt cx="1765023" cy="347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5023" cy="347980"/>
            </a:xfrm>
            <a:custGeom>
              <a:avLst/>
              <a:gdLst/>
              <a:ahLst/>
              <a:cxnLst/>
              <a:rect r="r" b="b" t="t" l="l"/>
              <a:pathLst>
                <a:path h="347980" w="1765023">
                  <a:moveTo>
                    <a:pt x="0" y="0"/>
                  </a:moveTo>
                  <a:lnTo>
                    <a:pt x="1765023" y="0"/>
                  </a:lnTo>
                  <a:lnTo>
                    <a:pt x="1765023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305300" y="2724150"/>
            <a:ext cx="4838700" cy="48387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09666" y="2901461"/>
            <a:ext cx="3629967" cy="4484077"/>
            <a:chOff x="0" y="0"/>
            <a:chExt cx="4839956" cy="597876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9376" t="0" r="9376" b="0"/>
            <a:stretch>
              <a:fillRect/>
            </a:stretch>
          </p:blipFill>
          <p:spPr>
            <a:xfrm flipH="false" flipV="false">
              <a:off x="0" y="0"/>
              <a:ext cx="4839956" cy="5978769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7890970" y="-2535409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94358" y="2930036"/>
            <a:ext cx="5745343" cy="276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94358" y="5837409"/>
            <a:ext cx="6064942" cy="94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sz="2709" b="true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Unlocking Insights from Social Conversations on X (formerly Twitter)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0611" y="9715500"/>
            <a:ext cx="23380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sz="3393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16.01.2025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5539" y="0"/>
            <a:ext cx="2882461" cy="10287000"/>
            <a:chOff x="0" y="0"/>
            <a:chExt cx="97505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055" cy="3479800"/>
            </a:xfrm>
            <a:custGeom>
              <a:avLst/>
              <a:gdLst/>
              <a:ahLst/>
              <a:cxnLst/>
              <a:rect r="r" b="b" t="t" l="l"/>
              <a:pathLst>
                <a:path h="3479800" w="975055">
                  <a:moveTo>
                    <a:pt x="0" y="0"/>
                  </a:moveTo>
                  <a:lnTo>
                    <a:pt x="975055" y="0"/>
                  </a:lnTo>
                  <a:lnTo>
                    <a:pt x="97505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44387" y="3096939"/>
            <a:ext cx="5681894" cy="6775396"/>
            <a:chOff x="0" y="0"/>
            <a:chExt cx="812800" cy="9692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69226"/>
            </a:xfrm>
            <a:custGeom>
              <a:avLst/>
              <a:gdLst/>
              <a:ahLst/>
              <a:cxnLst/>
              <a:rect r="r" b="b" t="t" l="l"/>
              <a:pathLst>
                <a:path h="969226" w="812800">
                  <a:moveTo>
                    <a:pt x="406400" y="0"/>
                  </a:moveTo>
                  <a:cubicBezTo>
                    <a:pt x="181951" y="0"/>
                    <a:pt x="0" y="216969"/>
                    <a:pt x="0" y="484613"/>
                  </a:cubicBezTo>
                  <a:cubicBezTo>
                    <a:pt x="0" y="752258"/>
                    <a:pt x="181951" y="969226"/>
                    <a:pt x="406400" y="969226"/>
                  </a:cubicBezTo>
                  <a:cubicBezTo>
                    <a:pt x="630849" y="969226"/>
                    <a:pt x="812800" y="752258"/>
                    <a:pt x="812800" y="484613"/>
                  </a:cubicBezTo>
                  <a:cubicBezTo>
                    <a:pt x="812800" y="21696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3240"/>
              <a:ext cx="660400" cy="83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444387" y="5657850"/>
            <a:ext cx="6592815" cy="6613100"/>
          </a:xfrm>
          <a:custGeom>
            <a:avLst/>
            <a:gdLst/>
            <a:ahLst/>
            <a:cxnLst/>
            <a:rect r="r" b="b" t="t" l="l"/>
            <a:pathLst>
              <a:path h="6613100" w="6592815">
                <a:moveTo>
                  <a:pt x="0" y="0"/>
                </a:moveTo>
                <a:lnTo>
                  <a:pt x="6592815" y="0"/>
                </a:lnTo>
                <a:lnTo>
                  <a:pt x="6592815" y="6613100"/>
                </a:lnTo>
                <a:lnTo>
                  <a:pt x="0" y="661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37777" y="1028700"/>
            <a:ext cx="11531202" cy="925830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3180" t="0" r="-455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6442" y="204919"/>
            <a:ext cx="5577223" cy="82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21"/>
              </a:lnSpc>
            </a:pPr>
            <a:r>
              <a:rPr lang="en-US" b="true" sz="479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Extracted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1040" y="6565596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20" y="0"/>
                </a:lnTo>
                <a:lnTo>
                  <a:pt x="7053920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4850" y="2807113"/>
            <a:ext cx="11459193" cy="692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3061" indent="-556531" lvl="1">
              <a:lnSpc>
                <a:spcPts val="6702"/>
              </a:lnSpc>
              <a:buFont typeface="Arial"/>
              <a:buChar char="•"/>
            </a:pP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Removed irrelevant content</a:t>
            </a:r>
          </a:p>
          <a:p>
            <a:pPr algn="l" marL="1113061" indent="-556531" lvl="1">
              <a:lnSpc>
                <a:spcPts val="6702"/>
              </a:lnSpc>
              <a:buFont typeface="Arial"/>
              <a:buChar char="•"/>
            </a:pP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Removed Emojis</a:t>
            </a:r>
          </a:p>
          <a:p>
            <a:pPr algn="l" marL="1113061" indent="-556531" lvl="1">
              <a:lnSpc>
                <a:spcPts val="6702"/>
              </a:lnSpc>
              <a:buFont typeface="Arial"/>
              <a:buChar char="•"/>
            </a:pP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Removed duplicates</a:t>
            </a:r>
          </a:p>
          <a:p>
            <a:pPr algn="l" marL="1113061" indent="-556531" lvl="1">
              <a:lnSpc>
                <a:spcPts val="6702"/>
              </a:lnSpc>
              <a:buFont typeface="Arial"/>
              <a:buChar char="•"/>
            </a:pP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Summarize/ adjust location data</a:t>
            </a:r>
          </a:p>
          <a:p>
            <a:pPr algn="l" marL="1113061" indent="-556531" lvl="1">
              <a:lnSpc>
                <a:spcPts val="6702"/>
              </a:lnSpc>
              <a:buFont typeface="Arial"/>
              <a:buChar char="•"/>
            </a:pP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Merged the file</a:t>
            </a:r>
            <a:r>
              <a:rPr lang="en-US" sz="515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s</a:t>
            </a:r>
          </a:p>
          <a:p>
            <a:pPr algn="l">
              <a:lnSpc>
                <a:spcPts val="6702"/>
              </a:lnSpc>
            </a:pPr>
          </a:p>
          <a:p>
            <a:pPr algn="l">
              <a:lnSpc>
                <a:spcPts val="6702"/>
              </a:lnSpc>
            </a:pPr>
          </a:p>
          <a:p>
            <a:pPr algn="l">
              <a:lnSpc>
                <a:spcPts val="670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581520" y="-239132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18298" y="715389"/>
            <a:ext cx="8491675" cy="120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0"/>
              </a:lnSpc>
            </a:pPr>
            <a:r>
              <a:rPr lang="en-US" b="true" sz="705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Cleaning the Data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5539" y="0"/>
            <a:ext cx="2882461" cy="10287000"/>
            <a:chOff x="0" y="0"/>
            <a:chExt cx="97505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055" cy="3479800"/>
            </a:xfrm>
            <a:custGeom>
              <a:avLst/>
              <a:gdLst/>
              <a:ahLst/>
              <a:cxnLst/>
              <a:rect r="r" b="b" t="t" l="l"/>
              <a:pathLst>
                <a:path h="3479800" w="975055">
                  <a:moveTo>
                    <a:pt x="0" y="0"/>
                  </a:moveTo>
                  <a:lnTo>
                    <a:pt x="975055" y="0"/>
                  </a:lnTo>
                  <a:lnTo>
                    <a:pt x="97505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44387" y="3096939"/>
            <a:ext cx="5681894" cy="6775396"/>
            <a:chOff x="0" y="0"/>
            <a:chExt cx="812800" cy="9692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69226"/>
            </a:xfrm>
            <a:custGeom>
              <a:avLst/>
              <a:gdLst/>
              <a:ahLst/>
              <a:cxnLst/>
              <a:rect r="r" b="b" t="t" l="l"/>
              <a:pathLst>
                <a:path h="969226" w="812800">
                  <a:moveTo>
                    <a:pt x="406400" y="0"/>
                  </a:moveTo>
                  <a:cubicBezTo>
                    <a:pt x="181951" y="0"/>
                    <a:pt x="0" y="216969"/>
                    <a:pt x="0" y="484613"/>
                  </a:cubicBezTo>
                  <a:cubicBezTo>
                    <a:pt x="0" y="752258"/>
                    <a:pt x="181951" y="969226"/>
                    <a:pt x="406400" y="969226"/>
                  </a:cubicBezTo>
                  <a:cubicBezTo>
                    <a:pt x="630849" y="969226"/>
                    <a:pt x="812800" y="752258"/>
                    <a:pt x="812800" y="484613"/>
                  </a:cubicBezTo>
                  <a:cubicBezTo>
                    <a:pt x="812800" y="21696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3240"/>
              <a:ext cx="660400" cy="83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444387" y="5657850"/>
            <a:ext cx="6592815" cy="6613100"/>
          </a:xfrm>
          <a:custGeom>
            <a:avLst/>
            <a:gdLst/>
            <a:ahLst/>
            <a:cxnLst/>
            <a:rect r="r" b="b" t="t" l="l"/>
            <a:pathLst>
              <a:path h="6613100" w="6592815">
                <a:moveTo>
                  <a:pt x="0" y="0"/>
                </a:moveTo>
                <a:lnTo>
                  <a:pt x="6592815" y="0"/>
                </a:lnTo>
                <a:lnTo>
                  <a:pt x="6592815" y="6613100"/>
                </a:lnTo>
                <a:lnTo>
                  <a:pt x="0" y="661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37777" y="1028700"/>
            <a:ext cx="11531202" cy="925830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7431" t="0" r="-2807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6442" y="204919"/>
            <a:ext cx="5577223" cy="82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21"/>
              </a:lnSpc>
            </a:pPr>
            <a:r>
              <a:rPr lang="en-US" b="true" sz="479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Cleaned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5539" y="0"/>
            <a:ext cx="2882461" cy="10287000"/>
            <a:chOff x="0" y="0"/>
            <a:chExt cx="97505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055" cy="3479800"/>
            </a:xfrm>
            <a:custGeom>
              <a:avLst/>
              <a:gdLst/>
              <a:ahLst/>
              <a:cxnLst/>
              <a:rect r="r" b="b" t="t" l="l"/>
              <a:pathLst>
                <a:path h="3479800" w="975055">
                  <a:moveTo>
                    <a:pt x="0" y="0"/>
                  </a:moveTo>
                  <a:lnTo>
                    <a:pt x="975055" y="0"/>
                  </a:lnTo>
                  <a:lnTo>
                    <a:pt x="97505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44387" y="3096939"/>
            <a:ext cx="5681894" cy="6775396"/>
            <a:chOff x="0" y="0"/>
            <a:chExt cx="812800" cy="9692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69226"/>
            </a:xfrm>
            <a:custGeom>
              <a:avLst/>
              <a:gdLst/>
              <a:ahLst/>
              <a:cxnLst/>
              <a:rect r="r" b="b" t="t" l="l"/>
              <a:pathLst>
                <a:path h="969226" w="812800">
                  <a:moveTo>
                    <a:pt x="406400" y="0"/>
                  </a:moveTo>
                  <a:cubicBezTo>
                    <a:pt x="181951" y="0"/>
                    <a:pt x="0" y="216969"/>
                    <a:pt x="0" y="484613"/>
                  </a:cubicBezTo>
                  <a:cubicBezTo>
                    <a:pt x="0" y="752258"/>
                    <a:pt x="181951" y="969226"/>
                    <a:pt x="406400" y="969226"/>
                  </a:cubicBezTo>
                  <a:cubicBezTo>
                    <a:pt x="630849" y="969226"/>
                    <a:pt x="812800" y="752258"/>
                    <a:pt x="812800" y="484613"/>
                  </a:cubicBezTo>
                  <a:cubicBezTo>
                    <a:pt x="812800" y="21696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3240"/>
              <a:ext cx="660400" cy="83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444387" y="5657850"/>
            <a:ext cx="6592815" cy="6613100"/>
          </a:xfrm>
          <a:custGeom>
            <a:avLst/>
            <a:gdLst/>
            <a:ahLst/>
            <a:cxnLst/>
            <a:rect r="r" b="b" t="t" l="l"/>
            <a:pathLst>
              <a:path h="6613100" w="6592815">
                <a:moveTo>
                  <a:pt x="0" y="0"/>
                </a:moveTo>
                <a:lnTo>
                  <a:pt x="6592815" y="0"/>
                </a:lnTo>
                <a:lnTo>
                  <a:pt x="6592815" y="6613100"/>
                </a:lnTo>
                <a:lnTo>
                  <a:pt x="0" y="661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737777" y="1028700"/>
            <a:ext cx="11531202" cy="925830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943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06706" y="204919"/>
            <a:ext cx="6538389" cy="82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21"/>
              </a:lnSpc>
            </a:pPr>
            <a:r>
              <a:rPr lang="en-US" b="true" sz="479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Merged Data Summary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2781">
            <a:off x="14021657" y="315527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46833" y="-1367176"/>
            <a:ext cx="12366858" cy="123668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488606" y="2574214"/>
            <a:ext cx="3770694" cy="4484077"/>
            <a:chOff x="0" y="0"/>
            <a:chExt cx="5027592" cy="597876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8465" t="0" r="18465" b="0"/>
            <a:stretch>
              <a:fillRect/>
            </a:stretch>
          </p:blipFill>
          <p:spPr>
            <a:xfrm flipH="false" flipV="false">
              <a:off x="0" y="0"/>
              <a:ext cx="5027592" cy="597876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-2714849" y="4816253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20" y="0"/>
                </a:lnTo>
                <a:lnTo>
                  <a:pt x="7053920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9506" y="170250"/>
            <a:ext cx="6893487" cy="152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Translation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0336" y="1553280"/>
            <a:ext cx="10698270" cy="799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3545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Components:</a:t>
            </a:r>
          </a:p>
          <a:p>
            <a:pPr algn="l">
              <a:lnSpc>
                <a:spcPts val="4609"/>
              </a:lnSpc>
            </a:pPr>
          </a:p>
          <a:p>
            <a:pPr algn="l" marL="765457" indent="-382728" lvl="1">
              <a:lnSpc>
                <a:spcPts val="4609"/>
              </a:lnSpc>
              <a:buAutoNum type="arabicPeriod" startAt="1"/>
            </a:pPr>
            <a:r>
              <a:rPr lang="en-US" b="true" sz="3545" u="sng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MarianMTModel:</a:t>
            </a:r>
          </a:p>
          <a:p>
            <a:pPr algn="l" marL="1315019" indent="-438340" lvl="2">
              <a:lnSpc>
                <a:spcPts val="3959"/>
              </a:lnSpc>
              <a:buFont typeface="Arial"/>
              <a:buChar char="⚬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 pretrained sequence-to-sequence model for translating te</a:t>
            </a: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xt between languages.</a:t>
            </a:r>
          </a:p>
          <a:p>
            <a:pPr algn="l" marL="1315019" indent="-438340" lvl="2">
              <a:lnSpc>
                <a:spcPts val="3959"/>
              </a:lnSpc>
              <a:buFont typeface="Arial"/>
              <a:buChar char="⚬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Optimized for specific language pairs, e.g., German to English (de-en).</a:t>
            </a:r>
          </a:p>
          <a:p>
            <a:pPr algn="l" marL="1401377" indent="-467126" lvl="2">
              <a:lnSpc>
                <a:spcPts val="4219"/>
              </a:lnSpc>
              <a:buFont typeface="Arial"/>
              <a:buChar char="⚬"/>
            </a:pPr>
          </a:p>
          <a:p>
            <a:pPr algn="l" marL="765457" indent="-382728" lvl="1">
              <a:lnSpc>
                <a:spcPts val="4609"/>
              </a:lnSpc>
              <a:buAutoNum type="arabicPeriod" startAt="1"/>
            </a:pPr>
            <a:r>
              <a:rPr lang="en-US" b="true" sz="3545" u="sng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MarianTokenizer:</a:t>
            </a:r>
          </a:p>
          <a:p>
            <a:pPr algn="l" marL="1315019" indent="-438340" lvl="2">
              <a:lnSpc>
                <a:spcPts val="3959"/>
              </a:lnSpc>
              <a:buFont typeface="Arial"/>
              <a:buChar char="⚬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Prepares input text for the MarianMT model by:</a:t>
            </a:r>
          </a:p>
          <a:p>
            <a:pPr algn="l" marL="1972528" indent="-493132" lvl="3">
              <a:lnSpc>
                <a:spcPts val="3959"/>
              </a:lnSpc>
              <a:buFont typeface="Arial"/>
              <a:buChar char="￭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Tokenizing text into subword units.</a:t>
            </a:r>
          </a:p>
          <a:p>
            <a:pPr algn="l" marL="1972528" indent="-493132" lvl="3">
              <a:lnSpc>
                <a:spcPts val="3959"/>
              </a:lnSpc>
              <a:buFont typeface="Arial"/>
              <a:buChar char="￭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Adding special tokens.</a:t>
            </a:r>
          </a:p>
          <a:p>
            <a:pPr algn="l" marL="1972528" indent="-493132" lvl="3">
              <a:lnSpc>
                <a:spcPts val="3959"/>
              </a:lnSpc>
              <a:buFont typeface="Arial"/>
              <a:buChar char="￭"/>
            </a:pPr>
            <a:r>
              <a:rPr lang="en-US" b="true" sz="304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Converting text into numerical format for model processing.</a:t>
            </a:r>
          </a:p>
          <a:p>
            <a:pPr algn="l">
              <a:lnSpc>
                <a:spcPts val="4609"/>
              </a:lnSpc>
            </a:pPr>
            <a:r>
              <a:rPr lang="en-US" sz="3545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3646314" y="2061809"/>
            <a:ext cx="549402" cy="532233"/>
          </a:xfrm>
          <a:custGeom>
            <a:avLst/>
            <a:gdLst/>
            <a:ahLst/>
            <a:cxnLst/>
            <a:rect r="r" b="b" t="t" l="l"/>
            <a:pathLst>
              <a:path h="532233" w="549402">
                <a:moveTo>
                  <a:pt x="0" y="0"/>
                </a:moveTo>
                <a:lnTo>
                  <a:pt x="549403" y="0"/>
                </a:lnTo>
                <a:lnTo>
                  <a:pt x="549403" y="532234"/>
                </a:lnTo>
                <a:lnTo>
                  <a:pt x="0" y="53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05539" y="0"/>
            <a:ext cx="2882461" cy="10287000"/>
            <a:chOff x="0" y="0"/>
            <a:chExt cx="97505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055" cy="3479800"/>
            </a:xfrm>
            <a:custGeom>
              <a:avLst/>
              <a:gdLst/>
              <a:ahLst/>
              <a:cxnLst/>
              <a:rect r="r" b="b" t="t" l="l"/>
              <a:pathLst>
                <a:path h="3479800" w="975055">
                  <a:moveTo>
                    <a:pt x="0" y="0"/>
                  </a:moveTo>
                  <a:lnTo>
                    <a:pt x="975055" y="0"/>
                  </a:lnTo>
                  <a:lnTo>
                    <a:pt x="97505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393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3152" y="610480"/>
            <a:ext cx="10591420" cy="898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def translate_to_english(text):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"""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Detect language and translate text to English if it's in German.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"""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try: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lang = detect(text)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if lang == "de":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# Prepare input for the model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inputs = tokenizer.encode(text, return_tensors="pt", max_length=512, truncation=True)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# Generate translation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outputs = model.generate(inputs, max_length=512, num_beams=4, early_stopping=True)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# Decode and return translated text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translated_text = tokenizer.decode(outputs[0], skip_special_tokens=True)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return translated_text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else: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    return text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except Exception as e:</a:t>
            </a:r>
          </a:p>
          <a:p>
            <a:pPr algn="l">
              <a:lnSpc>
                <a:spcPts val="3115"/>
              </a:lnSpc>
            </a:pPr>
            <a:r>
              <a:rPr lang="en-US" sz="2396" b="true">
                <a:solidFill>
                  <a:srgbClr val="555555"/>
                </a:solidFill>
                <a:latin typeface="Consolas Bold"/>
                <a:ea typeface="Consolas Bold"/>
                <a:cs typeface="Consolas Bold"/>
                <a:sym typeface="Consolas Bold"/>
              </a:rPr>
              <a:t>       return f"Error: {e}"</a:t>
            </a:r>
          </a:p>
          <a:p>
            <a:pPr algn="l">
              <a:lnSpc>
                <a:spcPts val="31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59347" y="212599"/>
            <a:ext cx="3843555" cy="153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69"/>
              </a:lnSpc>
            </a:pPr>
            <a:r>
              <a:rPr lang="en-US" b="true" sz="5018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Translation Function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32346" y="3666843"/>
            <a:ext cx="7255654" cy="4161755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3096" t="0" r="-4106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3521" y="0"/>
            <a:ext cx="17934479" cy="102870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3096" t="0" r="-4106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01484">
            <a:off x="12858079" y="594234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5" y="0"/>
                </a:lnTo>
                <a:lnTo>
                  <a:pt x="604615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588" y="466233"/>
            <a:ext cx="8234300" cy="82343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761040" y="2216587"/>
            <a:ext cx="1903904" cy="3767201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5439" t="0" r="-8543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761040" y="6565596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20" y="0"/>
                </a:lnTo>
                <a:lnTo>
                  <a:pt x="7053920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60387" y="-11083"/>
            <a:ext cx="4912908" cy="217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0"/>
              </a:lnSpc>
            </a:pPr>
            <a:r>
              <a:rPr lang="en-US" b="true" sz="705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150" y="753745"/>
            <a:ext cx="13772650" cy="914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7"/>
              </a:lnSpc>
            </a:pPr>
            <a:r>
              <a:rPr lang="en-US" sz="3675" b="true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Analysis Process</a:t>
            </a:r>
          </a:p>
          <a:p>
            <a:pPr algn="l">
              <a:lnSpc>
                <a:spcPts val="4777"/>
              </a:lnSpc>
            </a:pPr>
          </a:p>
          <a:p>
            <a:pPr algn="l" marL="685556" indent="-342778" lvl="1">
              <a:lnSpc>
                <a:spcPts val="4127"/>
              </a:lnSpc>
              <a:buFont typeface="Arial"/>
              <a:buChar char="•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Library Used: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                                         for sentiment scoring.</a:t>
            </a:r>
          </a:p>
          <a:p>
            <a:pPr algn="l" marL="685556" indent="-342778" lvl="1">
              <a:lnSpc>
                <a:spcPts val="4127"/>
              </a:lnSpc>
              <a:buFont typeface="Arial"/>
              <a:buChar char="•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Steps Taken:</a:t>
            </a:r>
          </a:p>
          <a:p>
            <a:pPr algn="l" marL="1371113" indent="-457038" lvl="2">
              <a:lnSpc>
                <a:spcPts val="4127"/>
              </a:lnSpc>
              <a:buAutoNum type="alphaLcPeriod" startAt="1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Initialization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Created a                                                                      instance.</a:t>
            </a:r>
          </a:p>
          <a:p>
            <a:pPr algn="l" marL="1371113" indent="-457038" lvl="2">
              <a:lnSpc>
                <a:spcPts val="4127"/>
              </a:lnSpc>
              <a:buAutoNum type="alphaLcPeriod" startAt="1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Scoring:</a:t>
            </a:r>
          </a:p>
          <a:p>
            <a:pPr algn="l" marL="2056669" indent="-514167" lvl="3">
              <a:lnSpc>
                <a:spcPts val="4127"/>
              </a:lnSpc>
              <a:buFont typeface="Arial"/>
              <a:buChar char="￭"/>
            </a:pP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Applied analyzer.polarity_scores on each English-translated tweet to calculate the compound score.</a:t>
            </a:r>
          </a:p>
          <a:p>
            <a:pPr algn="l" marL="1371113" indent="-457038" lvl="2">
              <a:lnSpc>
                <a:spcPts val="4127"/>
              </a:lnSpc>
              <a:buAutoNum type="alphaLcPeriod" startAt="1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Classification:</a:t>
            </a:r>
          </a:p>
          <a:p>
            <a:pPr algn="l" marL="2056669" indent="-514167" lvl="3">
              <a:lnSpc>
                <a:spcPts val="4127"/>
              </a:lnSpc>
              <a:buFont typeface="Arial"/>
              <a:buChar char="￭"/>
            </a:pP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Labeled tweets as:</a:t>
            </a:r>
          </a:p>
          <a:p>
            <a:pPr algn="l" marL="2742226" indent="-548445" lvl="4">
              <a:lnSpc>
                <a:spcPts val="4127"/>
              </a:lnSpc>
              <a:buFont typeface="Arial"/>
              <a:buChar char="•"/>
            </a:pPr>
            <a:r>
              <a:rPr lang="en-US" sz="3175" i="true">
                <a:solidFill>
                  <a:srgbClr val="555555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Positive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Compound score &gt; 0.05.</a:t>
            </a:r>
          </a:p>
          <a:p>
            <a:pPr algn="l" marL="2742226" indent="-548445" lvl="4">
              <a:lnSpc>
                <a:spcPts val="4127"/>
              </a:lnSpc>
              <a:buFont typeface="Arial"/>
              <a:buChar char="•"/>
            </a:pPr>
            <a:r>
              <a:rPr lang="en-US" sz="3175" i="true">
                <a:solidFill>
                  <a:srgbClr val="555555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Negative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Compound score &lt; -0.05.</a:t>
            </a:r>
          </a:p>
          <a:p>
            <a:pPr algn="l" marL="2742226" indent="-548445" lvl="4">
              <a:lnSpc>
                <a:spcPts val="4127"/>
              </a:lnSpc>
              <a:buFont typeface="Arial"/>
              <a:buChar char="•"/>
            </a:pPr>
            <a:r>
              <a:rPr lang="en-US" sz="3175" i="true">
                <a:solidFill>
                  <a:srgbClr val="555555"/>
                </a:solidFill>
                <a:latin typeface="Cooper Hewitt Italics"/>
                <a:ea typeface="Cooper Hewitt Italics"/>
                <a:cs typeface="Cooper Hewitt Italics"/>
                <a:sym typeface="Cooper Hewitt Italics"/>
              </a:rPr>
              <a:t>Neutral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Compound score between -0.05 and 0.05.</a:t>
            </a:r>
          </a:p>
          <a:p>
            <a:pPr algn="l" marL="1371113" indent="-457038" lvl="2">
              <a:lnSpc>
                <a:spcPts val="4127"/>
              </a:lnSpc>
              <a:buAutoNum type="alphaLcPeriod" startAt="1"/>
            </a:pPr>
            <a:r>
              <a:rPr lang="en-US" b="true" sz="3175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Integration: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 Added the calculated sentiment scores and labels as new columns in the dataset (</a:t>
            </a:r>
            <a:r>
              <a:rPr lang="en-US" sz="3175" u="sng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Sentiment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 and </a:t>
            </a:r>
            <a:r>
              <a:rPr lang="en-US" sz="3175" u="sng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Sentiment_Label</a:t>
            </a:r>
            <a:r>
              <a:rPr lang="en-US" sz="3175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).</a:t>
            </a:r>
          </a:p>
          <a:p>
            <a:pPr algn="l">
              <a:lnSpc>
                <a:spcPts val="4127"/>
              </a:lnSpc>
            </a:pPr>
          </a:p>
          <a:p>
            <a:pPr algn="l">
              <a:lnSpc>
                <a:spcPts val="4127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915075" y="2036964"/>
            <a:ext cx="3471387" cy="466283"/>
          </a:xfrm>
          <a:custGeom>
            <a:avLst/>
            <a:gdLst/>
            <a:ahLst/>
            <a:cxnLst/>
            <a:rect r="r" b="b" t="t" l="l"/>
            <a:pathLst>
              <a:path h="466283" w="3471387">
                <a:moveTo>
                  <a:pt x="0" y="0"/>
                </a:moveTo>
                <a:lnTo>
                  <a:pt x="3471388" y="0"/>
                </a:lnTo>
                <a:lnTo>
                  <a:pt x="3471388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38" t="-78059" r="-9996" b="-3827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0191" y="3170819"/>
            <a:ext cx="5537446" cy="338439"/>
          </a:xfrm>
          <a:custGeom>
            <a:avLst/>
            <a:gdLst/>
            <a:ahLst/>
            <a:cxnLst/>
            <a:rect r="r" b="b" t="t" l="l"/>
            <a:pathLst>
              <a:path h="338439" w="5537446">
                <a:moveTo>
                  <a:pt x="0" y="0"/>
                </a:moveTo>
                <a:lnTo>
                  <a:pt x="5537446" y="0"/>
                </a:lnTo>
                <a:lnTo>
                  <a:pt x="5537446" y="338438"/>
                </a:lnTo>
                <a:lnTo>
                  <a:pt x="0" y="338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8" t="-11734" r="-2225" b="-3981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541555" y="-192931"/>
            <a:ext cx="18270837" cy="10479931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292" t="0" r="-429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41348" y="3760103"/>
            <a:ext cx="7773924" cy="6526897"/>
            <a:chOff x="0" y="0"/>
            <a:chExt cx="8764270" cy="7358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5460" y="585470"/>
              <a:ext cx="7753350" cy="4354830"/>
            </a:xfrm>
            <a:custGeom>
              <a:avLst/>
              <a:gdLst/>
              <a:ahLst/>
              <a:cxnLst/>
              <a:rect r="r" b="b" t="t" l="l"/>
              <a:pathLst>
                <a:path h="4354830" w="7753350">
                  <a:moveTo>
                    <a:pt x="0" y="0"/>
                  </a:moveTo>
                  <a:lnTo>
                    <a:pt x="7753350" y="0"/>
                  </a:lnTo>
                  <a:lnTo>
                    <a:pt x="7753350" y="4354830"/>
                  </a:lnTo>
                  <a:lnTo>
                    <a:pt x="0" y="4354830"/>
                  </a:lnTo>
                  <a:close/>
                </a:path>
              </a:pathLst>
            </a:custGeom>
            <a:blipFill>
              <a:blip r:embed="rId3"/>
              <a:stretch>
                <a:fillRect l="-1400" t="0" r="-140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025390" y="-4573356"/>
            <a:ext cx="8071640" cy="8096476"/>
          </a:xfrm>
          <a:custGeom>
            <a:avLst/>
            <a:gdLst/>
            <a:ahLst/>
            <a:cxnLst/>
            <a:rect r="r" b="b" t="t" l="l"/>
            <a:pathLst>
              <a:path h="8096476" w="8071640">
                <a:moveTo>
                  <a:pt x="0" y="0"/>
                </a:moveTo>
                <a:lnTo>
                  <a:pt x="8071640" y="0"/>
                </a:lnTo>
                <a:lnTo>
                  <a:pt x="8071640" y="8096476"/>
                </a:lnTo>
                <a:lnTo>
                  <a:pt x="0" y="8096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7377840" y="314991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2"/>
                </a:lnTo>
                <a:lnTo>
                  <a:pt x="0" y="58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8673" y="1028700"/>
            <a:ext cx="17094064" cy="9363896"/>
            <a:chOff x="0" y="0"/>
            <a:chExt cx="1715974" cy="939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5974" cy="939987"/>
            </a:xfrm>
            <a:custGeom>
              <a:avLst/>
              <a:gdLst/>
              <a:ahLst/>
              <a:cxnLst/>
              <a:rect r="r" b="b" t="t" l="l"/>
              <a:pathLst>
                <a:path h="939987" w="1715974">
                  <a:moveTo>
                    <a:pt x="857987" y="0"/>
                  </a:moveTo>
                  <a:cubicBezTo>
                    <a:pt x="384134" y="0"/>
                    <a:pt x="0" y="210423"/>
                    <a:pt x="0" y="469994"/>
                  </a:cubicBezTo>
                  <a:cubicBezTo>
                    <a:pt x="0" y="729564"/>
                    <a:pt x="384134" y="939987"/>
                    <a:pt x="857987" y="939987"/>
                  </a:cubicBezTo>
                  <a:cubicBezTo>
                    <a:pt x="1331840" y="939987"/>
                    <a:pt x="1715974" y="729564"/>
                    <a:pt x="1715974" y="469994"/>
                  </a:cubicBezTo>
                  <a:cubicBezTo>
                    <a:pt x="1715974" y="210423"/>
                    <a:pt x="1331840" y="0"/>
                    <a:pt x="857987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60873" y="40499"/>
              <a:ext cx="1394229" cy="811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59481" y="3993660"/>
            <a:ext cx="5793317" cy="6293340"/>
          </a:xfrm>
          <a:custGeom>
            <a:avLst/>
            <a:gdLst/>
            <a:ahLst/>
            <a:cxnLst/>
            <a:rect r="r" b="b" t="t" l="l"/>
            <a:pathLst>
              <a:path h="6293340" w="5793317">
                <a:moveTo>
                  <a:pt x="0" y="0"/>
                </a:moveTo>
                <a:lnTo>
                  <a:pt x="5793316" y="0"/>
                </a:lnTo>
                <a:lnTo>
                  <a:pt x="5793316" y="6293340"/>
                </a:lnTo>
                <a:lnTo>
                  <a:pt x="0" y="629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27" t="0" r="-173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1448" y="4119350"/>
            <a:ext cx="5529382" cy="4351902"/>
          </a:xfrm>
          <a:custGeom>
            <a:avLst/>
            <a:gdLst/>
            <a:ahLst/>
            <a:cxnLst/>
            <a:rect r="r" b="b" t="t" l="l"/>
            <a:pathLst>
              <a:path h="4351902" w="5529382">
                <a:moveTo>
                  <a:pt x="0" y="0"/>
                </a:moveTo>
                <a:lnTo>
                  <a:pt x="5529382" y="0"/>
                </a:lnTo>
                <a:lnTo>
                  <a:pt x="5529382" y="4351902"/>
                </a:lnTo>
                <a:lnTo>
                  <a:pt x="0" y="4351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06886" y="3993660"/>
            <a:ext cx="6666164" cy="6306910"/>
          </a:xfrm>
          <a:custGeom>
            <a:avLst/>
            <a:gdLst/>
            <a:ahLst/>
            <a:cxnLst/>
            <a:rect r="r" b="b" t="t" l="l"/>
            <a:pathLst>
              <a:path h="6306910" w="6666164">
                <a:moveTo>
                  <a:pt x="0" y="0"/>
                </a:moveTo>
                <a:lnTo>
                  <a:pt x="6666164" y="0"/>
                </a:lnTo>
                <a:lnTo>
                  <a:pt x="6666164" y="6306910"/>
                </a:lnTo>
                <a:lnTo>
                  <a:pt x="0" y="630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8" t="-343" r="-91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993660"/>
            <a:ext cx="5793317" cy="6293340"/>
          </a:xfrm>
          <a:custGeom>
            <a:avLst/>
            <a:gdLst/>
            <a:ahLst/>
            <a:cxnLst/>
            <a:rect r="r" b="b" t="t" l="l"/>
            <a:pathLst>
              <a:path h="6293340" w="5793317">
                <a:moveTo>
                  <a:pt x="0" y="0"/>
                </a:moveTo>
                <a:lnTo>
                  <a:pt x="5793317" y="0"/>
                </a:lnTo>
                <a:lnTo>
                  <a:pt x="5793317" y="6293340"/>
                </a:lnTo>
                <a:lnTo>
                  <a:pt x="0" y="629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27" t="0" r="-173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71" y="4119350"/>
            <a:ext cx="5565096" cy="4324016"/>
          </a:xfrm>
          <a:custGeom>
            <a:avLst/>
            <a:gdLst/>
            <a:ahLst/>
            <a:cxnLst/>
            <a:rect r="r" b="b" t="t" l="l"/>
            <a:pathLst>
              <a:path h="4324016" w="5565096">
                <a:moveTo>
                  <a:pt x="0" y="0"/>
                </a:moveTo>
                <a:lnTo>
                  <a:pt x="5565096" y="0"/>
                </a:lnTo>
                <a:lnTo>
                  <a:pt x="5565096" y="4324016"/>
                </a:lnTo>
                <a:lnTo>
                  <a:pt x="0" y="4324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93317" y="4133293"/>
            <a:ext cx="6679734" cy="4324016"/>
          </a:xfrm>
          <a:custGeom>
            <a:avLst/>
            <a:gdLst/>
            <a:ahLst/>
            <a:cxnLst/>
            <a:rect r="r" b="b" t="t" l="l"/>
            <a:pathLst>
              <a:path h="4324016" w="6679734">
                <a:moveTo>
                  <a:pt x="0" y="0"/>
                </a:moveTo>
                <a:lnTo>
                  <a:pt x="6679733" y="0"/>
                </a:lnTo>
                <a:lnTo>
                  <a:pt x="6679733" y="4324016"/>
                </a:lnTo>
                <a:lnTo>
                  <a:pt x="0" y="4324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02" r="-858" b="-194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468421" y="-3532263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19" y="0"/>
                </a:lnTo>
                <a:lnTo>
                  <a:pt x="7053919" y="7075625"/>
                </a:lnTo>
                <a:lnTo>
                  <a:pt x="0" y="7075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74857" y="3035913"/>
            <a:ext cx="4845972" cy="181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2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Count of Sentiment</a:t>
            </a:r>
          </a:p>
          <a:p>
            <a:pPr algn="ctr">
              <a:lnSpc>
                <a:spcPts val="3382"/>
              </a:lnSpc>
            </a:pPr>
            <a:r>
              <a:rPr lang="en-US" sz="3102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Labels</a:t>
            </a:r>
          </a:p>
          <a:p>
            <a:pPr algn="l">
              <a:lnSpc>
                <a:spcPts val="3382"/>
              </a:lnSpc>
            </a:pPr>
            <a:r>
              <a:rPr lang="en-US" sz="3102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  <a:p>
            <a:pPr algn="l">
              <a:lnSpc>
                <a:spcPts val="338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539" y="3035913"/>
            <a:ext cx="5995084" cy="9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3102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Compound Score Vs. </a:t>
            </a:r>
          </a:p>
          <a:p>
            <a:pPr algn="ctr">
              <a:lnSpc>
                <a:spcPts val="3382"/>
              </a:lnSpc>
            </a:pPr>
            <a:r>
              <a:rPr lang="en-US" b="true" sz="310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No. of likes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2719" y="3014443"/>
            <a:ext cx="4845972" cy="9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b="true" sz="310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Top 6 locations based Sentiment statistics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5927134" y="5726256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2"/>
                </a:lnTo>
                <a:lnTo>
                  <a:pt x="0" y="58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562210"/>
            <a:chOff x="0" y="0"/>
            <a:chExt cx="2027963" cy="3950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7963" cy="395015"/>
            </a:xfrm>
            <a:custGeom>
              <a:avLst/>
              <a:gdLst/>
              <a:ahLst/>
              <a:cxnLst/>
              <a:rect r="r" b="b" t="t" l="l"/>
              <a:pathLst>
                <a:path h="395015" w="2027963">
                  <a:moveTo>
                    <a:pt x="0" y="0"/>
                  </a:moveTo>
                  <a:lnTo>
                    <a:pt x="2027963" y="0"/>
                  </a:lnTo>
                  <a:lnTo>
                    <a:pt x="2027963" y="395015"/>
                  </a:lnTo>
                  <a:lnTo>
                    <a:pt x="0" y="39501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78380" y="2176446"/>
            <a:ext cx="3477739" cy="4917793"/>
            <a:chOff x="0" y="0"/>
            <a:chExt cx="4636986" cy="655705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8782" t="0" r="15355" b="6572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138451" y="2176446"/>
            <a:ext cx="3477739" cy="4917793"/>
            <a:chOff x="0" y="0"/>
            <a:chExt cx="4636986" cy="655705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21939" t="2409" r="15117" b="9231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4877320" y="7404573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20" y="0"/>
                </a:lnTo>
                <a:lnTo>
                  <a:pt x="7053920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40082" y="8654410"/>
            <a:ext cx="1354337" cy="1354337"/>
            <a:chOff x="0" y="0"/>
            <a:chExt cx="1805782" cy="1805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5782" cy="1805782"/>
            </a:xfrm>
            <a:custGeom>
              <a:avLst/>
              <a:gdLst/>
              <a:ahLst/>
              <a:cxnLst/>
              <a:rect r="r" b="b" t="t" l="l"/>
              <a:pathLst>
                <a:path h="1805782" w="1805782">
                  <a:moveTo>
                    <a:pt x="0" y="0"/>
                  </a:moveTo>
                  <a:lnTo>
                    <a:pt x="1805782" y="0"/>
                  </a:lnTo>
                  <a:lnTo>
                    <a:pt x="1805782" y="1805782"/>
                  </a:lnTo>
                  <a:lnTo>
                    <a:pt x="0" y="1805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241226" y="2176446"/>
            <a:ext cx="3477739" cy="4917793"/>
            <a:chOff x="0" y="0"/>
            <a:chExt cx="4636986" cy="655705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38986" t="318" r="19769" b="35140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2700000">
            <a:off x="11590549" y="5726256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2"/>
                </a:lnTo>
                <a:lnTo>
                  <a:pt x="0" y="58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273523" y="8738655"/>
            <a:ext cx="1340915" cy="1340915"/>
            <a:chOff x="0" y="0"/>
            <a:chExt cx="1787886" cy="17878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7886" cy="1787886"/>
            </a:xfrm>
            <a:custGeom>
              <a:avLst/>
              <a:gdLst/>
              <a:ahLst/>
              <a:cxnLst/>
              <a:rect r="r" b="b" t="t" l="l"/>
              <a:pathLst>
                <a:path h="1787886" w="1787886">
                  <a:moveTo>
                    <a:pt x="0" y="0"/>
                  </a:moveTo>
                  <a:lnTo>
                    <a:pt x="1787886" y="0"/>
                  </a:lnTo>
                  <a:lnTo>
                    <a:pt x="1787886" y="1787886"/>
                  </a:lnTo>
                  <a:lnTo>
                    <a:pt x="0" y="1787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380461" y="8809478"/>
            <a:ext cx="1199269" cy="1199269"/>
            <a:chOff x="0" y="0"/>
            <a:chExt cx="1599025" cy="1599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9025" cy="1599025"/>
            </a:xfrm>
            <a:custGeom>
              <a:avLst/>
              <a:gdLst/>
              <a:ahLst/>
              <a:cxnLst/>
              <a:rect r="r" b="b" t="t" l="l"/>
              <a:pathLst>
                <a:path h="1599025" w="1599025">
                  <a:moveTo>
                    <a:pt x="0" y="0"/>
                  </a:moveTo>
                  <a:lnTo>
                    <a:pt x="1599025" y="0"/>
                  </a:lnTo>
                  <a:lnTo>
                    <a:pt x="1599025" y="1599025"/>
                  </a:lnTo>
                  <a:lnTo>
                    <a:pt x="0" y="1599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395143" y="331346"/>
            <a:ext cx="5497714" cy="14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0"/>
              </a:lnSpc>
            </a:pPr>
            <a:r>
              <a:rPr lang="en-US" b="true" sz="856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27924" y="7227589"/>
            <a:ext cx="2700386" cy="50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b="true" sz="2709" u="sng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  <a:hlinkClick r:id="rId14" tooltip="https://www.linkedin.com/in/bojanmircheski/"/>
              </a:rPr>
              <a:t>Bojan Mircheski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27127" y="7227589"/>
            <a:ext cx="2700386" cy="50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b="true" sz="2709" u="sng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  <a:hlinkClick r:id="rId15" tooltip="https://www.linkedin.com/in/tristan-mertins/"/>
              </a:rPr>
              <a:t>Tristan Mertins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69035" y="7227589"/>
            <a:ext cx="2700386" cy="50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b="true" sz="2709" u="sng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  <a:hlinkClick r:id="rId16" tooltip="https://www.linkedin.com/in/hashim-khan-36b97818/"/>
              </a:rPr>
              <a:t>Hashim Khan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64020" y="7902787"/>
            <a:ext cx="3028195" cy="6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"/>
              </a:lnSpc>
            </a:pPr>
            <a:r>
              <a:rPr lang="en-US" b="true" sz="1909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Marketing Ops/Rev Ops/ Data Analyst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65998" y="7902787"/>
            <a:ext cx="3028195" cy="35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"/>
              </a:lnSpc>
            </a:pPr>
            <a:r>
              <a:rPr lang="en-US" b="true" sz="1909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PhD Student/Data Analyst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5545" y="7902787"/>
            <a:ext cx="3416872" cy="67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"/>
              </a:lnSpc>
            </a:pPr>
            <a:r>
              <a:rPr lang="en-US" b="true" sz="1909">
                <a:solidFill>
                  <a:srgbClr val="39393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Online Marketing/Advertising Data Analyst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78380" y="2176446"/>
            <a:ext cx="3477739" cy="4917793"/>
            <a:chOff x="0" y="0"/>
            <a:chExt cx="4636986" cy="6557057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7"/>
            <a:srcRect l="8782" t="0" r="15355" b="6572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1578380" y="2176446"/>
            <a:ext cx="3477739" cy="4917793"/>
            <a:chOff x="0" y="0"/>
            <a:chExt cx="4636986" cy="6557057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4"/>
            <a:srcRect l="8782" t="0" r="15355" b="6572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7241226" y="2176446"/>
            <a:ext cx="3477739" cy="4917793"/>
            <a:chOff x="0" y="0"/>
            <a:chExt cx="4636986" cy="6557057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8"/>
            <a:srcRect l="38986" t="318" r="19769" b="35140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33" id="33"/>
          <p:cNvGrpSpPr/>
          <p:nvPr/>
        </p:nvGrpSpPr>
        <p:grpSpPr>
          <a:xfrm rot="0">
            <a:off x="7241226" y="2176446"/>
            <a:ext cx="3477739" cy="4917793"/>
            <a:chOff x="0" y="0"/>
            <a:chExt cx="4636986" cy="6557057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9"/>
            <a:srcRect l="38986" t="318" r="19769" b="35140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35" id="35"/>
          <p:cNvGrpSpPr/>
          <p:nvPr/>
        </p:nvGrpSpPr>
        <p:grpSpPr>
          <a:xfrm rot="0">
            <a:off x="13138451" y="2176446"/>
            <a:ext cx="3477739" cy="4917793"/>
            <a:chOff x="0" y="0"/>
            <a:chExt cx="4636986" cy="655705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19"/>
            <a:srcRect l="21939" t="2409" r="15117" b="9231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  <p:grpSp>
        <p:nvGrpSpPr>
          <p:cNvPr name="Group 37" id="37"/>
          <p:cNvGrpSpPr/>
          <p:nvPr/>
        </p:nvGrpSpPr>
        <p:grpSpPr>
          <a:xfrm rot="0">
            <a:off x="13138451" y="2176446"/>
            <a:ext cx="3477739" cy="4917793"/>
            <a:chOff x="0" y="0"/>
            <a:chExt cx="4636986" cy="655705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5"/>
            <a:srcRect l="21939" t="2409" r="15117" b="9231"/>
            <a:stretch>
              <a:fillRect/>
            </a:stretch>
          </p:blipFill>
          <p:spPr>
            <a:xfrm flipH="false" flipV="false">
              <a:off x="0" y="0"/>
              <a:ext cx="4636986" cy="6557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2781">
            <a:off x="17377799" y="127452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90396" y="7203808"/>
            <a:ext cx="7053920" cy="5592304"/>
          </a:xfrm>
          <a:custGeom>
            <a:avLst/>
            <a:gdLst/>
            <a:ahLst/>
            <a:cxnLst/>
            <a:rect r="r" b="b" t="t" l="l"/>
            <a:pathLst>
              <a:path h="5592304" w="7053920">
                <a:moveTo>
                  <a:pt x="0" y="0"/>
                </a:moveTo>
                <a:lnTo>
                  <a:pt x="7053920" y="0"/>
                </a:lnTo>
                <a:lnTo>
                  <a:pt x="7053920" y="5592304"/>
                </a:lnTo>
                <a:lnTo>
                  <a:pt x="0" y="559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52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8799" y="7930990"/>
            <a:ext cx="9570402" cy="2135332"/>
          </a:xfrm>
          <a:custGeom>
            <a:avLst/>
            <a:gdLst/>
            <a:ahLst/>
            <a:cxnLst/>
            <a:rect r="r" b="b" t="t" l="l"/>
            <a:pathLst>
              <a:path h="2135332" w="9570402">
                <a:moveTo>
                  <a:pt x="0" y="0"/>
                </a:moveTo>
                <a:lnTo>
                  <a:pt x="9570402" y="0"/>
                </a:lnTo>
                <a:lnTo>
                  <a:pt x="9570402" y="2135331"/>
                </a:lnTo>
                <a:lnTo>
                  <a:pt x="0" y="2135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3170" y="2715350"/>
            <a:ext cx="6061660" cy="4076466"/>
          </a:xfrm>
          <a:custGeom>
            <a:avLst/>
            <a:gdLst/>
            <a:ahLst/>
            <a:cxnLst/>
            <a:rect r="r" b="b" t="t" l="l"/>
            <a:pathLst>
              <a:path h="4076466" w="6061660">
                <a:moveTo>
                  <a:pt x="0" y="0"/>
                </a:moveTo>
                <a:lnTo>
                  <a:pt x="6061660" y="0"/>
                </a:lnTo>
                <a:lnTo>
                  <a:pt x="6061660" y="4076466"/>
                </a:lnTo>
                <a:lnTo>
                  <a:pt x="0" y="4076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10" y="2665280"/>
            <a:ext cx="7701393" cy="4176607"/>
          </a:xfrm>
          <a:custGeom>
            <a:avLst/>
            <a:gdLst/>
            <a:ahLst/>
            <a:cxnLst/>
            <a:rect r="r" b="b" t="t" l="l"/>
            <a:pathLst>
              <a:path h="4176607" w="7701393">
                <a:moveTo>
                  <a:pt x="0" y="0"/>
                </a:moveTo>
                <a:lnTo>
                  <a:pt x="7701393" y="0"/>
                </a:lnTo>
                <a:lnTo>
                  <a:pt x="7701393" y="4176607"/>
                </a:lnTo>
                <a:lnTo>
                  <a:pt x="0" y="4176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12" t="-4439" r="-6420" b="-443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03942" y="2715350"/>
            <a:ext cx="7684058" cy="4076466"/>
          </a:xfrm>
          <a:custGeom>
            <a:avLst/>
            <a:gdLst/>
            <a:ahLst/>
            <a:cxnLst/>
            <a:rect r="r" b="b" t="t" l="l"/>
            <a:pathLst>
              <a:path h="4076466" w="7684058">
                <a:moveTo>
                  <a:pt x="0" y="0"/>
                </a:moveTo>
                <a:lnTo>
                  <a:pt x="7684058" y="0"/>
                </a:lnTo>
                <a:lnTo>
                  <a:pt x="7684058" y="4076466"/>
                </a:lnTo>
                <a:lnTo>
                  <a:pt x="0" y="407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69" t="0" r="-5612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661090">
            <a:off x="13782487" y="7766669"/>
            <a:ext cx="1507709" cy="2983262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45817" t="0" r="-2506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021767" y="1805561"/>
            <a:ext cx="3051458" cy="114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29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Most Positive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8209" y="1805561"/>
            <a:ext cx="3514995" cy="114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29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Most Negative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335818" y="7325100"/>
            <a:ext cx="6542699" cy="114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3729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Most Likes and Retweets</a:t>
            </a:r>
          </a:p>
          <a:p>
            <a:pPr algn="l">
              <a:lnSpc>
                <a:spcPts val="406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41961" y="0"/>
            <a:ext cx="4346039" cy="10287000"/>
            <a:chOff x="0" y="0"/>
            <a:chExt cx="1470142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0142" cy="3479800"/>
            </a:xfrm>
            <a:custGeom>
              <a:avLst/>
              <a:gdLst/>
              <a:ahLst/>
              <a:cxnLst/>
              <a:rect r="r" b="b" t="t" l="l"/>
              <a:pathLst>
                <a:path h="3479800" w="1470142">
                  <a:moveTo>
                    <a:pt x="0" y="0"/>
                  </a:moveTo>
                  <a:lnTo>
                    <a:pt x="1470142" y="0"/>
                  </a:lnTo>
                  <a:lnTo>
                    <a:pt x="147014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2B2B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3941961" cy="10287000"/>
            <a:chOff x="0" y="0"/>
            <a:chExt cx="18589281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1882" t="0" r="11882" b="0"/>
            <a:stretch>
              <a:fillRect/>
            </a:stretch>
          </p:blipFill>
          <p:spPr>
            <a:xfrm flipH="false" flipV="false">
              <a:off x="0" y="0"/>
              <a:ext cx="18589281" cy="13716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8293577" y="4478501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6901" y="4902297"/>
            <a:ext cx="5914130" cy="40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 For Your Attention!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700000">
            <a:off x="15625984" y="7676025"/>
            <a:ext cx="1633316" cy="1582275"/>
          </a:xfrm>
          <a:custGeom>
            <a:avLst/>
            <a:gdLst/>
            <a:ahLst/>
            <a:cxnLst/>
            <a:rect r="r" b="b" t="t" l="l"/>
            <a:pathLst>
              <a:path h="1582275" w="1633316">
                <a:moveTo>
                  <a:pt x="0" y="0"/>
                </a:moveTo>
                <a:lnTo>
                  <a:pt x="1633316" y="0"/>
                </a:lnTo>
                <a:lnTo>
                  <a:pt x="1633316" y="1582275"/>
                </a:lnTo>
                <a:lnTo>
                  <a:pt x="0" y="1582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2781">
            <a:off x="12305877" y="997517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68642" y="-1367176"/>
            <a:ext cx="12366858" cy="123668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65871" y="204724"/>
            <a:ext cx="2304731" cy="4484077"/>
            <a:chOff x="0" y="0"/>
            <a:chExt cx="3072975" cy="597876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35544" t="0" r="35544" b="0"/>
            <a:stretch>
              <a:fillRect/>
            </a:stretch>
          </p:blipFill>
          <p:spPr>
            <a:xfrm flipH="false" flipV="false">
              <a:off x="0" y="0"/>
              <a:ext cx="3072975" cy="597876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455287" y="2332596"/>
            <a:ext cx="2304731" cy="4484077"/>
            <a:chOff x="0" y="0"/>
            <a:chExt cx="3072975" cy="597876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33809" t="0" r="33809" b="0"/>
            <a:stretch>
              <a:fillRect/>
            </a:stretch>
          </p:blipFill>
          <p:spPr>
            <a:xfrm flipH="false" flipV="false">
              <a:off x="0" y="0"/>
              <a:ext cx="3072975" cy="597876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045768" y="332175"/>
            <a:ext cx="2304731" cy="4484077"/>
            <a:chOff x="0" y="0"/>
            <a:chExt cx="3072975" cy="597876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52670" t="0" r="13085" b="0"/>
            <a:stretch>
              <a:fillRect/>
            </a:stretch>
          </p:blipFill>
          <p:spPr>
            <a:xfrm flipH="false" flipV="false">
              <a:off x="0" y="0"/>
              <a:ext cx="3072975" cy="5978769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-3770469" y="4816253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19" y="0"/>
                </a:lnTo>
                <a:lnTo>
                  <a:pt x="7053919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83450" y="1730299"/>
            <a:ext cx="4210072" cy="152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5137" y="3815926"/>
            <a:ext cx="5511875" cy="718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Motivation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Objective and Method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Stakeholders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Trends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Preparation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Sentiment Analysis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Reccomendations </a:t>
            </a:r>
          </a:p>
          <a:p>
            <a:pPr algn="l" marL="777235" indent="-388618" lvl="1">
              <a:lnSpc>
                <a:spcPts val="4679"/>
              </a:lnSpc>
              <a:buFont typeface="Arial"/>
              <a:buChar char="•"/>
            </a:pPr>
            <a:r>
              <a:rPr lang="en-US" b="true" sz="3599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 Work</a:t>
            </a:r>
          </a:p>
          <a:p>
            <a:pPr algn="l">
              <a:lnSpc>
                <a:spcPts val="4679"/>
              </a:lnSpc>
            </a:pPr>
          </a:p>
          <a:p>
            <a:pPr algn="l">
              <a:lnSpc>
                <a:spcPts val="4679"/>
              </a:lnSpc>
            </a:pPr>
          </a:p>
          <a:p>
            <a:pPr algn="l">
              <a:lnSpc>
                <a:spcPts val="4679"/>
              </a:lnSpc>
            </a:pP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6956992" y="4106991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73207"/>
            <a:ext cx="7956120" cy="10660207"/>
            <a:chOff x="0" y="0"/>
            <a:chExt cx="2546855" cy="3412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6855" cy="3412468"/>
            </a:xfrm>
            <a:custGeom>
              <a:avLst/>
              <a:gdLst/>
              <a:ahLst/>
              <a:cxnLst/>
              <a:rect r="r" b="b" t="t" l="l"/>
              <a:pathLst>
                <a:path h="3412468" w="2546855">
                  <a:moveTo>
                    <a:pt x="0" y="0"/>
                  </a:moveTo>
                  <a:lnTo>
                    <a:pt x="2546855" y="0"/>
                  </a:lnTo>
                  <a:lnTo>
                    <a:pt x="2546855" y="3412468"/>
                  </a:lnTo>
                  <a:lnTo>
                    <a:pt x="0" y="341246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2779" y="680936"/>
            <a:ext cx="8761221" cy="5351231"/>
            <a:chOff x="0" y="0"/>
            <a:chExt cx="11681628" cy="713497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887" r="0" b="887"/>
            <a:stretch>
              <a:fillRect/>
            </a:stretch>
          </p:blipFill>
          <p:spPr>
            <a:xfrm flipH="false" flipV="false">
              <a:off x="0" y="0"/>
              <a:ext cx="11681628" cy="713497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72068" y="4126976"/>
            <a:ext cx="7782642" cy="5884180"/>
            <a:chOff x="0" y="0"/>
            <a:chExt cx="10376856" cy="78455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461" t="0" r="461" b="0"/>
            <a:stretch>
              <a:fillRect/>
            </a:stretch>
          </p:blipFill>
          <p:spPr>
            <a:xfrm flipH="false" flipV="false">
              <a:off x="0" y="0"/>
              <a:ext cx="10376856" cy="784557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8570251" y="390790"/>
            <a:ext cx="8268201" cy="5641377"/>
            <a:chOff x="0" y="0"/>
            <a:chExt cx="11024268" cy="752183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434" t="0" r="434" b="0"/>
            <a:stretch>
              <a:fillRect/>
            </a:stretch>
          </p:blipFill>
          <p:spPr>
            <a:xfrm flipH="false" flipV="false">
              <a:off x="0" y="0"/>
              <a:ext cx="11024268" cy="752183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2582738" y="6478305"/>
            <a:ext cx="8832889" cy="3270062"/>
            <a:chOff x="0" y="0"/>
            <a:chExt cx="11777186" cy="436008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0" r="0" b="27538"/>
            <a:stretch>
              <a:fillRect/>
            </a:stretch>
          </p:blipFill>
          <p:spPr>
            <a:xfrm flipH="false" flipV="false">
              <a:off x="0" y="0"/>
              <a:ext cx="11777186" cy="4360083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312346" y="1809249"/>
            <a:ext cx="8454839" cy="5957436"/>
            <a:chOff x="0" y="0"/>
            <a:chExt cx="115353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3532" cy="812800"/>
            </a:xfrm>
            <a:custGeom>
              <a:avLst/>
              <a:gdLst/>
              <a:ahLst/>
              <a:cxnLst/>
              <a:rect r="r" b="b" t="t" l="l"/>
              <a:pathLst>
                <a:path h="812800" w="1153532">
                  <a:moveTo>
                    <a:pt x="0" y="0"/>
                  </a:moveTo>
                  <a:lnTo>
                    <a:pt x="1153532" y="0"/>
                  </a:lnTo>
                  <a:lnTo>
                    <a:pt x="115353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858" t="0" r="-85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767185" y="6644957"/>
            <a:ext cx="6275033" cy="276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Explosive 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0405696" y="1587982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2"/>
                </a:lnTo>
                <a:lnTo>
                  <a:pt x="0" y="58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50152" y="0"/>
            <a:ext cx="5137848" cy="10287000"/>
            <a:chOff x="0" y="0"/>
            <a:chExt cx="1737988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7988" cy="3479800"/>
            </a:xfrm>
            <a:custGeom>
              <a:avLst/>
              <a:gdLst/>
              <a:ahLst/>
              <a:cxnLst/>
              <a:rect r="r" b="b" t="t" l="l"/>
              <a:pathLst>
                <a:path h="3479800" w="1737988">
                  <a:moveTo>
                    <a:pt x="0" y="0"/>
                  </a:moveTo>
                  <a:lnTo>
                    <a:pt x="1737988" y="0"/>
                  </a:lnTo>
                  <a:lnTo>
                    <a:pt x="173798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726891" y="2433901"/>
            <a:ext cx="5924132" cy="5419199"/>
            <a:chOff x="0" y="0"/>
            <a:chExt cx="7898842" cy="722559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3583" t="0" r="13583" b="0"/>
            <a:stretch>
              <a:fillRect/>
            </a:stretch>
          </p:blipFill>
          <p:spPr>
            <a:xfrm flipH="false" flipV="false">
              <a:off x="0" y="0"/>
              <a:ext cx="7898842" cy="722559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0" y="0"/>
            <a:ext cx="3629967" cy="10287000"/>
            <a:chOff x="0" y="0"/>
            <a:chExt cx="4839956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41140" t="0" r="23444" b="0"/>
            <a:stretch>
              <a:fillRect/>
            </a:stretch>
          </p:blipFill>
          <p:spPr>
            <a:xfrm flipH="false" flipV="false">
              <a:off x="0" y="0"/>
              <a:ext cx="4839956" cy="137160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258472" y="1718918"/>
            <a:ext cx="5819135" cy="275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Public Sentiment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4390" y="5048250"/>
            <a:ext cx="8429397" cy="312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374" indent="-288687" lvl="1">
              <a:lnSpc>
                <a:spcPts val="3476"/>
              </a:lnSpc>
              <a:buFont typeface="Arial"/>
              <a:buChar char="•"/>
            </a:pPr>
            <a:r>
              <a:rPr lang="en-US" b="true" sz="2674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Objective</a:t>
            </a: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X Public opinions</a:t>
            </a:r>
          </a:p>
          <a:p>
            <a:pPr algn="l" marL="577374" indent="-288687" lvl="1">
              <a:lnSpc>
                <a:spcPts val="3476"/>
              </a:lnSpc>
              <a:buFont typeface="Arial"/>
              <a:buChar char="•"/>
            </a:pPr>
            <a:r>
              <a:rPr lang="en-US" b="true" sz="2674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Method</a:t>
            </a: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 Examine user-generated content to gather insights</a:t>
            </a:r>
          </a:p>
          <a:p>
            <a:pPr algn="l" marL="577374" indent="-288687" lvl="1">
              <a:lnSpc>
                <a:spcPts val="3476"/>
              </a:lnSpc>
              <a:buFont typeface="Arial"/>
              <a:buChar char="•"/>
            </a:pPr>
            <a:r>
              <a:rPr lang="en-US" b="true" sz="2674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Focus Areas</a:t>
            </a: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:</a:t>
            </a:r>
          </a:p>
          <a:p>
            <a:pPr algn="l" marL="577374" indent="-288687" lvl="1">
              <a:lnSpc>
                <a:spcPts val="3476"/>
              </a:lnSpc>
              <a:buFont typeface="Arial"/>
              <a:buChar char="•"/>
            </a:pP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Prevailing opinions about the  fireworks </a:t>
            </a:r>
          </a:p>
          <a:p>
            <a:pPr algn="l" marL="577374" indent="-288687" lvl="1">
              <a:lnSpc>
                <a:spcPts val="3476"/>
              </a:lnSpc>
              <a:buFont typeface="Arial"/>
              <a:buChar char="•"/>
            </a:pP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Relevant p</a:t>
            </a: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atterns and trends</a:t>
            </a:r>
          </a:p>
          <a:p>
            <a:pPr algn="l">
              <a:lnSpc>
                <a:spcPts val="347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0675" y="2617080"/>
            <a:ext cx="5871011" cy="58710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51507" y="4699920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20" y="0"/>
                </a:lnTo>
                <a:lnTo>
                  <a:pt x="7053920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147240" y="964381"/>
            <a:ext cx="604616" cy="585722"/>
          </a:xfrm>
          <a:custGeom>
            <a:avLst/>
            <a:gdLst/>
            <a:ahLst/>
            <a:cxnLst/>
            <a:rect r="r" b="b" t="t" l="l"/>
            <a:pathLst>
              <a:path h="585722" w="604616">
                <a:moveTo>
                  <a:pt x="0" y="0"/>
                </a:moveTo>
                <a:lnTo>
                  <a:pt x="604616" y="0"/>
                </a:lnTo>
                <a:lnTo>
                  <a:pt x="604616" y="585721"/>
                </a:lnTo>
                <a:lnTo>
                  <a:pt x="0" y="58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48462" y="-1332269"/>
            <a:ext cx="5137848" cy="12196012"/>
            <a:chOff x="0" y="0"/>
            <a:chExt cx="1737988" cy="4125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7988" cy="4125564"/>
            </a:xfrm>
            <a:custGeom>
              <a:avLst/>
              <a:gdLst/>
              <a:ahLst/>
              <a:cxnLst/>
              <a:rect r="r" b="b" t="t" l="l"/>
              <a:pathLst>
                <a:path h="4125564" w="1737988">
                  <a:moveTo>
                    <a:pt x="0" y="0"/>
                  </a:moveTo>
                  <a:lnTo>
                    <a:pt x="1737988" y="0"/>
                  </a:lnTo>
                  <a:lnTo>
                    <a:pt x="1737988" y="4125564"/>
                  </a:lnTo>
                  <a:lnTo>
                    <a:pt x="0" y="412556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4934" y="1095316"/>
            <a:ext cx="7542553" cy="152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Stakeholders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4127" y="4566570"/>
            <a:ext cx="3501613" cy="33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sz="2777" u="sng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General Community Groups in Germany: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Stadtteilvereine Nachbarschaftshilfe Deutschland 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Freiwillige Feuerwehren </a:t>
            </a:r>
          </a:p>
          <a:p>
            <a:pPr algn="l">
              <a:lnSpc>
                <a:spcPts val="304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32582" y="2196541"/>
            <a:ext cx="3501613" cy="294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sz="2777" u="sng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Environmentally Focused Groups: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BUND 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NABU 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Berliner Klimatag Community Groups</a:t>
            </a:r>
          </a:p>
          <a:p>
            <a:pPr algn="l">
              <a:lnSpc>
                <a:spcPts val="30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911295" y="7138436"/>
            <a:ext cx="3501613" cy="256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</a:pPr>
            <a:r>
              <a:rPr lang="en-US" sz="2777" u="sng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Animal Welfare Organizations: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Deutscher Tierschutzbund</a:t>
            </a:r>
          </a:p>
          <a:p>
            <a:pPr algn="l" marL="470232" indent="-235116" lvl="1">
              <a:lnSpc>
                <a:spcPts val="3049"/>
              </a:lnSpc>
              <a:buFont typeface="Arial"/>
              <a:buChar char="•"/>
            </a:pPr>
            <a:r>
              <a:rPr lang="en-US" b="true" sz="2178">
                <a:solidFill>
                  <a:srgbClr val="555555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Berliner Tiertafel</a:t>
            </a:r>
          </a:p>
          <a:p>
            <a:pPr algn="l">
              <a:lnSpc>
                <a:spcPts val="3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20139" y="3612842"/>
          <a:ext cx="17047722" cy="5168262"/>
        </p:xfrm>
        <a:graphic>
          <a:graphicData uri="http://schemas.openxmlformats.org/drawingml/2006/table">
            <a:tbl>
              <a:tblPr/>
              <a:tblGrid>
                <a:gridCol w="3409544"/>
                <a:gridCol w="3409544"/>
                <a:gridCol w="3409544"/>
                <a:gridCol w="3409544"/>
                <a:gridCol w="3409544"/>
              </a:tblGrid>
              <a:tr h="19356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50"/>
                        </a:lnSpc>
                        <a:defRPr/>
                      </a:pPr>
                      <a:r>
                        <a:rPr lang="en-US" b="true" sz="2500">
                          <a:solidFill>
                            <a:srgbClr val="FFFFFF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TREND IDENTIFICATION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b="true" sz="2600">
                          <a:solidFill>
                            <a:srgbClr val="FFFFFF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DATA COLLECTION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737373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b="true" sz="2600">
                          <a:solidFill>
                            <a:srgbClr val="FFFFFF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DATA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b="true" sz="2600">
                          <a:solidFill>
                            <a:srgbClr val="FFFFFF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CLEANING AND 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737373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b="true" sz="2600">
                          <a:solidFill>
                            <a:srgbClr val="FFFFFF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TRANSLATING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3232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-R</a:t>
                      </a: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elevant trending hashtags or keywords using Twitter trending sites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-Scraping Tweets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Use APIs (e.g., Twitter API)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-Saved as a CSV-file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-Remove irrelevant content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-Remove duplicates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-Summarize/ adjust locations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-Merge the files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-Tokenize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-Translate into English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200976" y="904875"/>
            <a:ext cx="11886048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153525"/>
            <a:ext cx="152400" cy="2571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68592" y="-635308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71837" y="-99671"/>
            <a:ext cx="11344326" cy="152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10"/>
              </a:lnSpc>
            </a:pPr>
            <a:r>
              <a:rPr lang="en-US" sz="9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Steps to be followed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05335" y="1615440"/>
            <a:ext cx="9919541" cy="49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674">
                <a:solidFill>
                  <a:srgbClr val="555555"/>
                </a:solidFill>
                <a:latin typeface="Cooper Hewitt"/>
                <a:ea typeface="Cooper Hewitt"/>
                <a:cs typeface="Cooper Hewitt"/>
                <a:sym typeface="Cooper Hewitt"/>
              </a:rPr>
              <a:t>Before Beginning Sentiment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444" y="3595268"/>
            <a:ext cx="1673756" cy="1495920"/>
          </a:xfrm>
          <a:custGeom>
            <a:avLst/>
            <a:gdLst/>
            <a:ahLst/>
            <a:cxnLst/>
            <a:rect r="r" b="b" t="t" l="l"/>
            <a:pathLst>
              <a:path h="1495920" w="1673756">
                <a:moveTo>
                  <a:pt x="0" y="0"/>
                </a:moveTo>
                <a:lnTo>
                  <a:pt x="1673756" y="0"/>
                </a:lnTo>
                <a:lnTo>
                  <a:pt x="1673756" y="1495920"/>
                </a:lnTo>
                <a:lnTo>
                  <a:pt x="0" y="149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69072" y="-1078726"/>
            <a:ext cx="20391711" cy="3086100"/>
            <a:chOff x="0" y="0"/>
            <a:chExt cx="537065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656" cy="812800"/>
            </a:xfrm>
            <a:custGeom>
              <a:avLst/>
              <a:gdLst/>
              <a:ahLst/>
              <a:cxnLst/>
              <a:rect r="r" b="b" t="t" l="l"/>
              <a:pathLst>
                <a:path h="812800" w="5370656">
                  <a:moveTo>
                    <a:pt x="0" y="0"/>
                  </a:moveTo>
                  <a:lnTo>
                    <a:pt x="5370656" y="0"/>
                  </a:lnTo>
                  <a:lnTo>
                    <a:pt x="53706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7065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3543" y="311924"/>
            <a:ext cx="12530554" cy="613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sz="8505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Trend Identification</a:t>
            </a:r>
          </a:p>
          <a:p>
            <a:pPr algn="l">
              <a:lnSpc>
                <a:spcPts val="9270"/>
              </a:lnSpc>
            </a:pPr>
          </a:p>
          <a:p>
            <a:pPr algn="l">
              <a:lnSpc>
                <a:spcPts val="9270"/>
              </a:lnSpc>
            </a:pPr>
          </a:p>
          <a:p>
            <a:pPr algn="l">
              <a:lnSpc>
                <a:spcPts val="9270"/>
              </a:lnSpc>
            </a:pPr>
          </a:p>
          <a:p>
            <a:pPr algn="l">
              <a:lnSpc>
                <a:spcPts val="927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36566" y="7037910"/>
            <a:ext cx="1673756" cy="1495920"/>
          </a:xfrm>
          <a:custGeom>
            <a:avLst/>
            <a:gdLst/>
            <a:ahLst/>
            <a:cxnLst/>
            <a:rect r="r" b="b" t="t" l="l"/>
            <a:pathLst>
              <a:path h="1495920" w="1673756">
                <a:moveTo>
                  <a:pt x="0" y="0"/>
                </a:moveTo>
                <a:lnTo>
                  <a:pt x="1673756" y="0"/>
                </a:lnTo>
                <a:lnTo>
                  <a:pt x="1673756" y="1495920"/>
                </a:lnTo>
                <a:lnTo>
                  <a:pt x="0" y="149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9061" y="2827951"/>
            <a:ext cx="5811703" cy="502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  <a:r>
              <a:rPr lang="en-US" sz="6999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r>
              <a:rPr lang="en-US" sz="69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Böller </a:t>
            </a:r>
          </a:p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63204" y="2827951"/>
            <a:ext cx="7997320" cy="502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  <a:r>
              <a:rPr lang="en-US" sz="6999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r>
              <a:rPr lang="en-US" sz="69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Kugelbombe</a:t>
            </a:r>
          </a:p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970991" y="-2368447"/>
            <a:ext cx="5657850" cy="56578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924097" y="-2794443"/>
            <a:ext cx="6497541" cy="6517533"/>
          </a:xfrm>
          <a:custGeom>
            <a:avLst/>
            <a:gdLst/>
            <a:ahLst/>
            <a:cxnLst/>
            <a:rect r="r" b="b" t="t" l="l"/>
            <a:pathLst>
              <a:path h="6517533" w="6497541">
                <a:moveTo>
                  <a:pt x="0" y="0"/>
                </a:moveTo>
                <a:lnTo>
                  <a:pt x="6497541" y="0"/>
                </a:lnTo>
                <a:lnTo>
                  <a:pt x="6497541" y="6517534"/>
                </a:lnTo>
                <a:lnTo>
                  <a:pt x="0" y="6517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34200" y="7274825"/>
            <a:ext cx="7997320" cy="118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Feuerwerk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741823" y="3602589"/>
            <a:ext cx="1673756" cy="1495920"/>
          </a:xfrm>
          <a:custGeom>
            <a:avLst/>
            <a:gdLst/>
            <a:ahLst/>
            <a:cxnLst/>
            <a:rect r="r" b="b" t="t" l="l"/>
            <a:pathLst>
              <a:path h="1495920" w="1673756">
                <a:moveTo>
                  <a:pt x="0" y="0"/>
                </a:moveTo>
                <a:lnTo>
                  <a:pt x="1673756" y="0"/>
                </a:lnTo>
                <a:lnTo>
                  <a:pt x="1673756" y="1495919"/>
                </a:lnTo>
                <a:lnTo>
                  <a:pt x="0" y="1495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4945" y="7045231"/>
            <a:ext cx="1673756" cy="1495920"/>
          </a:xfrm>
          <a:custGeom>
            <a:avLst/>
            <a:gdLst/>
            <a:ahLst/>
            <a:cxnLst/>
            <a:rect r="r" b="b" t="t" l="l"/>
            <a:pathLst>
              <a:path h="1495920" w="1673756">
                <a:moveTo>
                  <a:pt x="0" y="0"/>
                </a:moveTo>
                <a:lnTo>
                  <a:pt x="1673756" y="0"/>
                </a:lnTo>
                <a:lnTo>
                  <a:pt x="1673756" y="1495920"/>
                </a:lnTo>
                <a:lnTo>
                  <a:pt x="0" y="149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631520" y="7205958"/>
            <a:ext cx="7997320" cy="118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69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Silvester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3646314" y="2061809"/>
            <a:ext cx="549402" cy="532233"/>
          </a:xfrm>
          <a:custGeom>
            <a:avLst/>
            <a:gdLst/>
            <a:ahLst/>
            <a:cxnLst/>
            <a:rect r="r" b="b" t="t" l="l"/>
            <a:pathLst>
              <a:path h="532233" w="549402">
                <a:moveTo>
                  <a:pt x="0" y="0"/>
                </a:moveTo>
                <a:lnTo>
                  <a:pt x="549403" y="0"/>
                </a:lnTo>
                <a:lnTo>
                  <a:pt x="549403" y="532234"/>
                </a:lnTo>
                <a:lnTo>
                  <a:pt x="0" y="53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05539" y="0"/>
            <a:ext cx="2882461" cy="10287000"/>
            <a:chOff x="0" y="0"/>
            <a:chExt cx="97505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055" cy="3479800"/>
            </a:xfrm>
            <a:custGeom>
              <a:avLst/>
              <a:gdLst/>
              <a:ahLst/>
              <a:cxnLst/>
              <a:rect r="r" b="b" t="t" l="l"/>
              <a:pathLst>
                <a:path h="3479800" w="975055">
                  <a:moveTo>
                    <a:pt x="0" y="0"/>
                  </a:moveTo>
                  <a:lnTo>
                    <a:pt x="975055" y="0"/>
                  </a:lnTo>
                  <a:lnTo>
                    <a:pt x="97505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444387" y="3096939"/>
            <a:ext cx="5681894" cy="6775396"/>
            <a:chOff x="0" y="0"/>
            <a:chExt cx="812800" cy="969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69226"/>
            </a:xfrm>
            <a:custGeom>
              <a:avLst/>
              <a:gdLst/>
              <a:ahLst/>
              <a:cxnLst/>
              <a:rect r="r" b="b" t="t" l="l"/>
              <a:pathLst>
                <a:path h="969226" w="812800">
                  <a:moveTo>
                    <a:pt x="406400" y="0"/>
                  </a:moveTo>
                  <a:cubicBezTo>
                    <a:pt x="181951" y="0"/>
                    <a:pt x="0" y="216969"/>
                    <a:pt x="0" y="484613"/>
                  </a:cubicBezTo>
                  <a:cubicBezTo>
                    <a:pt x="0" y="752258"/>
                    <a:pt x="181951" y="969226"/>
                    <a:pt x="406400" y="969226"/>
                  </a:cubicBezTo>
                  <a:cubicBezTo>
                    <a:pt x="630849" y="969226"/>
                    <a:pt x="812800" y="752258"/>
                    <a:pt x="812800" y="484613"/>
                  </a:cubicBezTo>
                  <a:cubicBezTo>
                    <a:pt x="812800" y="21696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3240"/>
              <a:ext cx="660400" cy="83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221073" y="6334523"/>
            <a:ext cx="7053920" cy="7075624"/>
          </a:xfrm>
          <a:custGeom>
            <a:avLst/>
            <a:gdLst/>
            <a:ahLst/>
            <a:cxnLst/>
            <a:rect r="r" b="b" t="t" l="l"/>
            <a:pathLst>
              <a:path h="7075624" w="7053920">
                <a:moveTo>
                  <a:pt x="0" y="0"/>
                </a:moveTo>
                <a:lnTo>
                  <a:pt x="7053919" y="0"/>
                </a:lnTo>
                <a:lnTo>
                  <a:pt x="7053919" y="7075624"/>
                </a:lnTo>
                <a:lnTo>
                  <a:pt x="0" y="707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5763" y="3281842"/>
            <a:ext cx="15928824" cy="472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3743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Collection:</a:t>
            </a:r>
            <a:r>
              <a:rPr lang="en-US" sz="374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Tweets scraped via Python script</a:t>
            </a:r>
          </a:p>
          <a:p>
            <a:pPr algn="l">
              <a:lnSpc>
                <a:spcPts val="5240"/>
              </a:lnSpc>
            </a:pPr>
            <a:r>
              <a:rPr lang="en-US" sz="3743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Tools Used:</a:t>
            </a:r>
            <a:r>
              <a:rPr lang="en-US" sz="374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Tweepy library+ X API + X Developer Account</a:t>
            </a:r>
          </a:p>
          <a:p>
            <a:pPr algn="l">
              <a:lnSpc>
                <a:spcPts val="5240"/>
              </a:lnSpc>
            </a:pPr>
            <a:r>
              <a:rPr lang="en-US" sz="3743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Free Account Limitations: </a:t>
            </a:r>
          </a:p>
          <a:p>
            <a:pPr algn="l" marL="808184" indent="-404092" lvl="1">
              <a:lnSpc>
                <a:spcPts val="5240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Max 100 tweets/month</a:t>
            </a:r>
          </a:p>
          <a:p>
            <a:pPr algn="l" marL="808184" indent="-404092" lvl="1">
              <a:lnSpc>
                <a:spcPts val="5240"/>
              </a:lnSpc>
              <a:buFont typeface="Arial"/>
              <a:buChar char="•"/>
            </a:pPr>
            <a:r>
              <a:rPr lang="en-US" sz="374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 from last 7 days only</a:t>
            </a:r>
          </a:p>
          <a:p>
            <a:pPr algn="l">
              <a:lnSpc>
                <a:spcPts val="5240"/>
              </a:lnSpc>
            </a:pPr>
            <a:r>
              <a:rPr lang="en-US" sz="3743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Solution: </a:t>
            </a:r>
            <a:r>
              <a:rPr lang="en-US" sz="374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Multiple X Developer Accounts created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8397" y="203074"/>
            <a:ext cx="11974504" cy="99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0"/>
              </a:lnSpc>
            </a:pPr>
            <a:r>
              <a:rPr lang="en-US" b="true" sz="5918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Collection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DAGcLGUpMTE</dc:identifier>
  <dcterms:modified xsi:type="dcterms:W3CDTF">2011-08-01T06:04:30Z</dcterms:modified>
  <cp:revision>1</cp:revision>
  <dc:title>Sentiment Analysis - Final Presentation</dc:title>
</cp:coreProperties>
</file>